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7" r:id="rId11"/>
    <p:sldId id="278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080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1" d="100"/>
          <a:sy n="91" d="100"/>
        </p:scale>
        <p:origin x="-2848" y="-10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interSettings" Target="printerSettings/printerSettings1.bin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11" Type="http://schemas.openxmlformats.org/officeDocument/2006/relationships/slide" Target="slides/slide10.xml"/><Relationship Id="rId29" Type="http://schemas.openxmlformats.org/officeDocument/2006/relationships/viewProps" Target="view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923C780E-2ED2-DE44-92E0-4AB87704D934}" type="datetime1">
              <a:rPr lang="en-US"/>
              <a:pPr>
                <a:defRPr/>
              </a:pPr>
              <a:t>9/2/11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E1A9B7B8-DD53-4740-B1D9-12A87E4437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8060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B459A50E-66A8-8A4E-8CB1-676EE2F1B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0631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227BA29-62CA-5349-88CA-B980987F0923}" type="slidenum">
              <a:rPr lang="en-US" sz="1200">
                <a:latin typeface="Times New Roman" charset="0"/>
              </a:rPr>
              <a:pPr/>
              <a:t>1</a:t>
            </a:fld>
            <a:endParaRPr lang="en-US" sz="1200">
              <a:latin typeface="Times New Roman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09B61A8-CC08-C64E-98D8-76B602AEDC98}" type="slidenum">
              <a:rPr lang="en-US" sz="1200">
                <a:latin typeface="Times New Roman" charset="0"/>
              </a:rPr>
              <a:pPr/>
              <a:t>12</a:t>
            </a:fld>
            <a:endParaRPr lang="en-US" sz="1200">
              <a:latin typeface="Times New Roman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A1B3CFB-7C2A-8C47-A770-AE25C573C9FA}" type="slidenum">
              <a:rPr lang="en-US" sz="1200">
                <a:latin typeface="Times New Roman" charset="0"/>
              </a:rPr>
              <a:pPr/>
              <a:t>13</a:t>
            </a:fld>
            <a:endParaRPr lang="en-US" sz="1200">
              <a:latin typeface="Times New Roman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ECA265A-9583-CE4D-B62C-60715DF0B241}" type="slidenum">
              <a:rPr lang="en-US" sz="1200">
                <a:latin typeface="Times New Roman" charset="0"/>
              </a:rPr>
              <a:pPr/>
              <a:t>14</a:t>
            </a:fld>
            <a:endParaRPr lang="en-US" sz="1200">
              <a:latin typeface="Times New Roman" charset="0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F8ECB36-D2AB-7546-AB2E-70C16132BD16}" type="slidenum">
              <a:rPr lang="en-US" sz="1200">
                <a:latin typeface="Times New Roman" charset="0"/>
              </a:rPr>
              <a:pPr/>
              <a:t>15</a:t>
            </a:fld>
            <a:endParaRPr lang="en-US" sz="1200">
              <a:latin typeface="Times New Roman" charset="0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7D5AAFF-D8BD-BF4B-AD5F-4A75A4818DB3}" type="slidenum">
              <a:rPr lang="en-US" sz="1200">
                <a:latin typeface="Times New Roman" charset="0"/>
              </a:rPr>
              <a:pPr/>
              <a:t>16</a:t>
            </a:fld>
            <a:endParaRPr lang="en-US" sz="1200">
              <a:latin typeface="Times New Roman" charset="0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1095F1A-559E-894A-A7D2-F6F0FC43BD6D}" type="slidenum">
              <a:rPr lang="en-US" sz="1200">
                <a:latin typeface="Times New Roman" charset="0"/>
              </a:rPr>
              <a:pPr/>
              <a:t>17</a:t>
            </a:fld>
            <a:endParaRPr lang="en-US" sz="1200">
              <a:latin typeface="Times New Roman" charset="0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6C805AE-B9D6-B34A-BF99-E57496696C6F}" type="slidenum">
              <a:rPr lang="en-US" sz="1200">
                <a:latin typeface="Times New Roman" charset="0"/>
              </a:rPr>
              <a:pPr/>
              <a:t>18</a:t>
            </a:fld>
            <a:endParaRPr lang="en-US" sz="1200">
              <a:latin typeface="Times New Roman" charset="0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A136912-7348-A949-875F-F5C04AE0C833}" type="slidenum">
              <a:rPr lang="en-US" sz="1200">
                <a:latin typeface="Times New Roman" charset="0"/>
              </a:rPr>
              <a:pPr/>
              <a:t>19</a:t>
            </a:fld>
            <a:endParaRPr lang="en-US" sz="1200">
              <a:latin typeface="Times New Roman" charset="0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F221A36-99E9-1F4E-BA67-25706282DDCD}" type="slidenum">
              <a:rPr lang="en-US" sz="1200">
                <a:latin typeface="Times New Roman" charset="0"/>
              </a:rPr>
              <a:pPr/>
              <a:t>20</a:t>
            </a:fld>
            <a:endParaRPr lang="en-US" sz="1200">
              <a:latin typeface="Times New Roman" charset="0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6FBAF14-AEDF-1E48-8A82-804EB8CEBA20}" type="slidenum">
              <a:rPr lang="en-US" sz="1200">
                <a:latin typeface="Times New Roman" charset="0"/>
              </a:rPr>
              <a:pPr/>
              <a:t>21</a:t>
            </a:fld>
            <a:endParaRPr lang="en-US" sz="1200">
              <a:latin typeface="Times New Roman" charset="0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58B6542-A06E-1345-B980-A1C0749DD8B1}" type="slidenum">
              <a:rPr lang="en-US" sz="1200">
                <a:latin typeface="Times New Roman" charset="0"/>
              </a:rPr>
              <a:pPr/>
              <a:t>2</a:t>
            </a:fld>
            <a:endParaRPr 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985FD407-C47C-D245-B428-0F30F46B9002}" type="slidenum">
              <a:rPr lang="en-US" sz="1200">
                <a:latin typeface="Times New Roman" charset="0"/>
              </a:rPr>
              <a:pPr/>
              <a:t>22</a:t>
            </a:fld>
            <a:endParaRPr lang="en-US" sz="1200">
              <a:latin typeface="Times New Roman" charset="0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9B3EB1B-86AF-A640-871D-88476A5FC980}" type="slidenum">
              <a:rPr lang="en-US" sz="1200">
                <a:latin typeface="Times New Roman" charset="0"/>
              </a:rPr>
              <a:pPr/>
              <a:t>23</a:t>
            </a:fld>
            <a:endParaRPr lang="en-US" sz="1200">
              <a:latin typeface="Times New Roman" charset="0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A250AC17-918E-744E-BC86-CF503A166BFC}" type="slidenum">
              <a:rPr lang="en-US" sz="1200">
                <a:latin typeface="Times New Roman" charset="0"/>
              </a:rPr>
              <a:pPr/>
              <a:t>3</a:t>
            </a:fld>
            <a:endParaRPr lang="en-US" sz="1200">
              <a:latin typeface="Times New Roman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8C6A837-193B-1F4B-8FD6-7181CA6B31AB}" type="slidenum">
              <a:rPr lang="en-US" sz="1200">
                <a:latin typeface="Times New Roman" charset="0"/>
              </a:rPr>
              <a:pPr/>
              <a:t>4</a:t>
            </a:fld>
            <a:endParaRPr lang="en-US" sz="1200">
              <a:latin typeface="Times New Roman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2BB9C07-7150-3D43-A0C0-67EDF27B94A1}" type="slidenum">
              <a:rPr lang="en-US" sz="1200">
                <a:latin typeface="Times New Roman" charset="0"/>
              </a:rPr>
              <a:pPr/>
              <a:t>5</a:t>
            </a:fld>
            <a:endParaRPr lang="en-US" sz="1200">
              <a:latin typeface="Times New Roman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AAFDDA6-BA1A-184C-B4DD-4D37D43F6267}" type="slidenum">
              <a:rPr lang="en-US" sz="1200">
                <a:latin typeface="Times New Roman" charset="0"/>
              </a:rPr>
              <a:pPr/>
              <a:t>6</a:t>
            </a:fld>
            <a:endParaRPr lang="en-US" sz="1200">
              <a:latin typeface="Times New Roman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1998953-B722-AA49-B8A9-A26995A0CD17}" type="slidenum">
              <a:rPr lang="en-US" sz="1200">
                <a:latin typeface="Times New Roman" charset="0"/>
              </a:rPr>
              <a:pPr/>
              <a:t>7</a:t>
            </a:fld>
            <a:endParaRPr lang="en-US" sz="1200">
              <a:latin typeface="Times New Roman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1D0525E-A63C-1B42-AD94-0D39BBDC686E}" type="slidenum">
              <a:rPr lang="en-US" sz="1200">
                <a:latin typeface="Times New Roman" charset="0"/>
              </a:rPr>
              <a:pPr/>
              <a:t>8</a:t>
            </a:fld>
            <a:endParaRPr lang="en-US" sz="1200">
              <a:latin typeface="Times New Roman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038DB29-FD90-7C41-A0F6-E443C80F9311}" type="slidenum">
              <a:rPr lang="en-US" sz="1200">
                <a:latin typeface="Times New Roman" charset="0"/>
              </a:rPr>
              <a:pPr/>
              <a:t>9</a:t>
            </a:fld>
            <a:endParaRPr lang="en-US" sz="1200">
              <a:latin typeface="Times New Roman" charset="0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108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2B63F-B919-964D-9F45-A6009888F7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74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54DFA-35B9-1746-BF06-6DD220D41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6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617DF-7103-BB43-809E-CAE5257154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21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D52E2-44AE-714B-BEDF-EC08B5B3C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6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0D830-9C84-474E-AACE-2A736C435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51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AC596-B65F-3D4A-950B-70BA6D513C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38012-5F3B-654D-AAF2-69C986DF14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99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AD454-F249-4145-876A-0596431E48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7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A80D2-4E29-3D4D-9104-229CB2EE79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990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F10AD0-636C-444C-9ACD-291991B614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030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44C81-7CC6-DC41-B0B2-FA24EE7A34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49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" dist="12700" dir="2700000" algn="ctr" rotWithShape="0">
              <a:srgbClr val="FFFFFF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F6288F9D-DA4E-7549-88B9-84D37BACCC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charset="0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-108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>
                <a:latin typeface="Times New Roman" charset="0"/>
              </a:rPr>
              <a:t>8.1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Organism</a:t>
            </a:r>
            <a:r>
              <a:rPr lang="ja-JP" altLang="en-US" u="sng">
                <a:latin typeface="Times New Roman" charset="0"/>
              </a:rPr>
              <a:t>’</a:t>
            </a:r>
            <a:r>
              <a:rPr lang="en-US" altLang="ja-JP" u="sng">
                <a:latin typeface="Times New Roman" charset="0"/>
              </a:rPr>
              <a:t>s metabolism transforms matter &amp; energy, subject to the laws of thermodynamics</a:t>
            </a:r>
            <a:endParaRPr lang="en-US" altLang="ja-JP" sz="2000">
              <a:latin typeface="Times New Roman" charset="0"/>
            </a:endParaRPr>
          </a:p>
          <a:p>
            <a:endParaRPr lang="en-US" sz="2000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I.  Metabolism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13716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A.  Sum of </a:t>
            </a:r>
            <a:r>
              <a:rPr lang="en-US" u="sng">
                <a:latin typeface="Times New Roman" charset="0"/>
              </a:rPr>
              <a:t>all</a:t>
            </a:r>
            <a:r>
              <a:rPr lang="en-US">
                <a:latin typeface="Times New Roman" charset="0"/>
              </a:rPr>
              <a:t> chemical Rxn. in an organism</a:t>
            </a:r>
          </a:p>
          <a:p>
            <a:r>
              <a:rPr lang="en-US">
                <a:latin typeface="Times New Roman" charset="0"/>
              </a:rPr>
              <a:t>		1.  Reactants</a:t>
            </a:r>
          </a:p>
          <a:p>
            <a:r>
              <a:rPr lang="en-US">
                <a:latin typeface="Times New Roman" charset="0"/>
              </a:rPr>
              <a:t>		2.  Products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24384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7663" algn="l"/>
                <a:tab pos="803275" algn="l"/>
                <a:tab pos="11382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Metabolic pathway</a:t>
            </a:r>
          </a:p>
          <a:p>
            <a:r>
              <a:rPr lang="en-US">
                <a:latin typeface="Times New Roman" charset="0"/>
              </a:rPr>
              <a:t>		1.  A series of defined steps in which a specific molecule is altered 			to form a specific product</a:t>
            </a:r>
          </a:p>
          <a:p>
            <a:r>
              <a:rPr lang="en-US">
                <a:latin typeface="Times New Roman" charset="0"/>
              </a:rPr>
              <a:t>			a.  Each step catalyzed by enzymes</a:t>
            </a:r>
          </a:p>
          <a:p>
            <a:r>
              <a:rPr lang="en-US">
                <a:latin typeface="Times New Roman" charset="0"/>
              </a:rPr>
              <a:t>			b.  Must be controlled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42672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Prevents excess &amp; depletion</a:t>
            </a:r>
          </a:p>
          <a:p>
            <a:r>
              <a:rPr lang="en-US">
                <a:latin typeface="Times New Roman" charset="0"/>
              </a:rPr>
              <a:t>	2.  What controls?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5029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16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1"/>
            <a:r>
              <a:rPr lang="en-US">
                <a:latin typeface="Times New Roman" charset="0"/>
              </a:rPr>
              <a:t>	2.  2 major types of pathways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54102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/>
          <a:lstStyle>
            <a:lvl1pPr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953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a.  Catabolic</a:t>
            </a:r>
          </a:p>
          <a:p>
            <a:r>
              <a:rPr lang="en-US">
                <a:latin typeface="Times New Roman" charset="0"/>
              </a:rPr>
              <a:t>	     1.  Breakdown pathway</a:t>
            </a:r>
          </a:p>
          <a:p>
            <a:r>
              <a:rPr lang="en-US">
                <a:latin typeface="Times New Roman" charset="0"/>
              </a:rPr>
              <a:t>	     2.  Cellular respiration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5" grpId="0"/>
      <p:bldP spid="2056" grpId="0"/>
      <p:bldP spid="205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Structure &amp; hydrolysis of ATP</a:t>
            </a:r>
          </a:p>
          <a:p>
            <a:r>
              <a:rPr lang="en-US">
                <a:latin typeface="Times New Roman" charset="0"/>
              </a:rPr>
              <a:t>	A.  Structure</a:t>
            </a:r>
          </a:p>
        </p:txBody>
      </p:sp>
      <p:pic>
        <p:nvPicPr>
          <p:cNvPr id="33794" name="Picture 3" descr="08_08ATPStructure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42735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31242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Hydrolysis of ATP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5814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Standard conditions</a:t>
            </a:r>
          </a:p>
          <a:p>
            <a:r>
              <a:rPr lang="en-US">
                <a:latin typeface="Times New Roman" charset="0"/>
              </a:rPr>
              <a:t>		a.  ∆G= -7.3 Kcal/mole</a:t>
            </a:r>
          </a:p>
          <a:p>
            <a:r>
              <a:rPr lang="en-US">
                <a:latin typeface="Times New Roman" charset="0"/>
              </a:rPr>
              <a:t>	2.  Cellular conditions</a:t>
            </a:r>
          </a:p>
          <a:p>
            <a:r>
              <a:rPr lang="en-US">
                <a:latin typeface="Times New Roman" charset="0"/>
              </a:rPr>
              <a:t>		a.  ∆G= -13 Kcal/mole</a:t>
            </a:r>
          </a:p>
          <a:p>
            <a:r>
              <a:rPr lang="en-US">
                <a:latin typeface="Times New Roman" charset="0"/>
              </a:rPr>
              <a:t>			1.  78% greater release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5486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Why ATP vs. other molecules?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867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Greater release of energy than other molecules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III.  How ATP performs work</a:t>
            </a:r>
          </a:p>
          <a:p>
            <a:pPr>
              <a:tabLst>
                <a:tab pos="519113" algn="l"/>
              </a:tabLst>
            </a:pPr>
            <a:r>
              <a:rPr lang="en-US" dirty="0">
                <a:latin typeface="Times New Roman" charset="0"/>
              </a:rPr>
              <a:t>	A.  Chemical work</a:t>
            </a:r>
          </a:p>
          <a:p>
            <a:r>
              <a:rPr lang="en-US" dirty="0">
                <a:latin typeface="Times New Roman" charset="0"/>
              </a:rPr>
              <a:t>	1.  Exergonic coupled with endergonic</a:t>
            </a:r>
          </a:p>
          <a:p>
            <a:pPr>
              <a:tabLst>
                <a:tab pos="1257300" algn="l"/>
              </a:tabLst>
            </a:pPr>
            <a:r>
              <a:rPr lang="en-US" dirty="0">
                <a:latin typeface="Times New Roman" charset="0"/>
              </a:rPr>
              <a:t>	a.  Only if ∆G of endergonic is &lt; energy release by ATP hydrolysis</a:t>
            </a:r>
          </a:p>
          <a:p>
            <a:pPr>
              <a:tabLst>
                <a:tab pos="1257300" algn="l"/>
              </a:tabLst>
            </a:pPr>
            <a:r>
              <a:rPr lang="en-US" dirty="0">
                <a:latin typeface="Times New Roman" charset="0"/>
              </a:rPr>
              <a:t>	b.  Overall coupled </a:t>
            </a:r>
            <a:r>
              <a:rPr lang="en-US" dirty="0" err="1">
                <a:latin typeface="Times New Roman" charset="0"/>
              </a:rPr>
              <a:t>rxn</a:t>
            </a:r>
            <a:r>
              <a:rPr lang="en-US" dirty="0">
                <a:latin typeface="Times New Roman" charset="0"/>
              </a:rPr>
              <a:t> is negative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u="sng">
                <a:latin typeface="Times New Roman" charset="0"/>
              </a:rPr>
              <a:t>8.4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Enzymes speed up metabolic reactions by lowering barriers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I.  Intro</a:t>
            </a:r>
          </a:p>
          <a:p>
            <a:r>
              <a:rPr lang="en-US">
                <a:latin typeface="Times New Roman" charset="0"/>
              </a:rPr>
              <a:t>	A.  Spontaneous chemical rxn usually occur too slowly to be useful</a:t>
            </a:r>
          </a:p>
          <a:p>
            <a:r>
              <a:rPr lang="en-US">
                <a:latin typeface="Times New Roman" charset="0"/>
              </a:rPr>
              <a:t>		1.  Enzymes, acting as a catalyst, speed up the rxn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14478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The activation energy barrier (E</a:t>
            </a:r>
            <a:r>
              <a:rPr lang="en-US" baseline="-25000">
                <a:latin typeface="Times New Roman" charset="0"/>
              </a:rPr>
              <a:t>A</a:t>
            </a:r>
            <a:r>
              <a:rPr lang="en-US">
                <a:latin typeface="Times New Roman" charset="0"/>
              </a:rPr>
              <a:t>)</a:t>
            </a:r>
          </a:p>
          <a:p>
            <a:r>
              <a:rPr lang="en-US">
                <a:latin typeface="Times New Roman" charset="0"/>
              </a:rPr>
              <a:t>	A.  Why are spontaneous rxn too slow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Every chemical rxn involves bond breaking &amp; bond forming</a:t>
            </a:r>
          </a:p>
          <a:p>
            <a:r>
              <a:rPr lang="en-US">
                <a:latin typeface="Times New Roman" charset="0"/>
              </a:rPr>
              <a:t>	     a.  This requires some input of energy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29718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Under normal cell conditions there is usually not enough 	     energy in the surroundings to increase the rate of rxn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3733800"/>
            <a:ext cx="563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E</a:t>
            </a:r>
            <a:r>
              <a:rPr lang="en-US" baseline="-25000">
                <a:latin typeface="Times New Roman" charset="0"/>
              </a:rPr>
              <a:t>A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		1.  Initial investment of energy 			needed to start rxn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0" y="4800600"/>
            <a:ext cx="5638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Activation energy</a:t>
            </a:r>
          </a:p>
          <a:p>
            <a:r>
              <a:rPr lang="en-US">
                <a:latin typeface="Times New Roman" charset="0"/>
              </a:rPr>
              <a:t>	     a.  Usually supplied in the form of 			heat</a:t>
            </a:r>
          </a:p>
          <a:p>
            <a:r>
              <a:rPr lang="en-US">
                <a:latin typeface="Times New Roman" charset="0"/>
              </a:rPr>
              <a:t>	3.  Energy profile</a:t>
            </a:r>
          </a:p>
        </p:txBody>
      </p:sp>
      <p:pic>
        <p:nvPicPr>
          <p:cNvPr id="23560" name="Picture 8" descr="08_14ExergonicReac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797300"/>
            <a:ext cx="350520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III.  How enzymes lower the E</a:t>
            </a:r>
            <a:r>
              <a:rPr lang="en-US" baseline="-25000">
                <a:latin typeface="Times New Roman" charset="0"/>
              </a:rPr>
              <a:t>A</a:t>
            </a:r>
            <a:r>
              <a:rPr lang="en-US">
                <a:latin typeface="Times New Roman" charset="0"/>
              </a:rPr>
              <a:t> barrier</a:t>
            </a:r>
          </a:p>
          <a:p>
            <a:r>
              <a:rPr lang="en-US">
                <a:latin typeface="Times New Roman" charset="0"/>
              </a:rPr>
              <a:t>	A.  Overcoming E</a:t>
            </a:r>
            <a:r>
              <a:rPr lang="en-US" baseline="-25000">
                <a:latin typeface="Times New Roman" charset="0"/>
              </a:rPr>
              <a:t>A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		1.  Heat</a:t>
            </a:r>
          </a:p>
          <a:p>
            <a:r>
              <a:rPr lang="en-US">
                <a:latin typeface="Times New Roman" charset="0"/>
              </a:rPr>
              <a:t>			a.  Will allow reactants to reach transition state</a:t>
            </a:r>
          </a:p>
          <a:p>
            <a:r>
              <a:rPr lang="en-US">
                <a:latin typeface="Times New Roman" charset="0"/>
              </a:rPr>
              <a:t>				1.  Increase rate of rxn</a:t>
            </a:r>
          </a:p>
          <a:p>
            <a:r>
              <a:rPr lang="en-US">
                <a:latin typeface="Times New Roman" charset="0"/>
              </a:rPr>
              <a:t>			b.  Problem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21336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Denatures proteins</a:t>
            </a:r>
          </a:p>
          <a:p>
            <a:r>
              <a:rPr lang="en-US">
                <a:latin typeface="Times New Roman" charset="0"/>
              </a:rPr>
              <a:t>	2.  Not specific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0" y="38862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Enzymes</a:t>
            </a:r>
          </a:p>
          <a:p>
            <a:r>
              <a:rPr lang="en-US">
                <a:latin typeface="Times New Roman" charset="0"/>
              </a:rPr>
              <a:t>	     a.  Lowers E</a:t>
            </a:r>
            <a:r>
              <a:rPr lang="en-US" baseline="-25000">
                <a:latin typeface="Times New Roman" charset="0"/>
              </a:rPr>
              <a:t>A</a:t>
            </a:r>
            <a:r>
              <a:rPr lang="en-US">
                <a:latin typeface="Times New Roman" charset="0"/>
              </a:rPr>
              <a:t> barrier</a:t>
            </a:r>
          </a:p>
          <a:p>
            <a:r>
              <a:rPr lang="en-US">
                <a:latin typeface="Times New Roman" charset="0"/>
              </a:rPr>
              <a:t>	          1.  Less initial energy to reach transition state</a:t>
            </a:r>
          </a:p>
          <a:p>
            <a:r>
              <a:rPr lang="en-US">
                <a:latin typeface="Times New Roman" charset="0"/>
              </a:rPr>
              <a:t>	          2.  Allows rxn to occur at normal cell temp</a:t>
            </a:r>
          </a:p>
        </p:txBody>
      </p:sp>
      <p:pic>
        <p:nvPicPr>
          <p:cNvPr id="25606" name="Picture 6" descr="08_15aEnzymeAc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95300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7" descr="08_15EnzymeAction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0"/>
            <a:ext cx="4953000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0" y="5334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Specific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3" grpId="1"/>
      <p:bldP spid="25604" grpId="0"/>
      <p:bldP spid="2560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0"/>
            <a:ext cx="49164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1033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IV.  Substrate specificity of enzymes</a:t>
            </a:r>
          </a:p>
          <a:p>
            <a:r>
              <a:rPr lang="en-US">
                <a:latin typeface="Times New Roman" charset="0"/>
              </a:rPr>
              <a:t>	A.  E+S          ES          E+P</a:t>
            </a:r>
          </a:p>
          <a:p>
            <a:r>
              <a:rPr lang="en-US">
                <a:latin typeface="Times New Roman" charset="0"/>
              </a:rPr>
              <a:t>	B.  Specificity </a:t>
            </a:r>
          </a:p>
          <a:p>
            <a:r>
              <a:rPr lang="en-US">
                <a:latin typeface="Times New Roman" charset="0"/>
              </a:rPr>
              <a:t>		1.  Arises from enzyme shape</a:t>
            </a:r>
          </a:p>
        </p:txBody>
      </p:sp>
      <p:sp>
        <p:nvSpPr>
          <p:cNvPr id="27652" name="AutoShape 4"/>
          <p:cNvSpPr>
            <a:spLocks noChangeArrowheads="1"/>
          </p:cNvSpPr>
          <p:nvPr/>
        </p:nvSpPr>
        <p:spPr bwMode="auto">
          <a:xfrm>
            <a:off x="1752600" y="457200"/>
            <a:ext cx="609600" cy="152400"/>
          </a:xfrm>
          <a:prstGeom prst="leftRight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2819400" y="457200"/>
            <a:ext cx="609600" cy="152400"/>
          </a:xfrm>
          <a:prstGeom prst="leftRightArrow">
            <a:avLst>
              <a:gd name="adj1" fmla="val 50000"/>
              <a:gd name="adj2" fmla="val 8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0" y="1447800"/>
            <a:ext cx="86391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33463" algn="l"/>
                <a:tab pos="1366838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Active site</a:t>
            </a:r>
          </a:p>
          <a:p>
            <a:r>
              <a:rPr lang="en-US">
                <a:latin typeface="Times New Roman" charset="0"/>
              </a:rPr>
              <a:t>	     a.  Specific region of enzyme that binds w/ substrate</a:t>
            </a:r>
          </a:p>
          <a:p>
            <a:r>
              <a:rPr lang="en-US">
                <a:latin typeface="Times New Roman" charset="0"/>
              </a:rPr>
              <a:t>	          1.  Usually only a few AA w/in sequence</a:t>
            </a:r>
          </a:p>
          <a:p>
            <a:r>
              <a:rPr lang="en-US">
                <a:latin typeface="Times New Roman" charset="0"/>
              </a:rPr>
              <a:t>	     b.  Complimentary in shape to substrate</a:t>
            </a:r>
          </a:p>
          <a:p>
            <a:r>
              <a:rPr lang="en-US">
                <a:latin typeface="Times New Roman" charset="0"/>
              </a:rPr>
              <a:t>	          1.  Provides the specificity 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0" y="3276600"/>
            <a:ext cx="89439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69913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Induced fit model</a:t>
            </a:r>
          </a:p>
          <a:p>
            <a:r>
              <a:rPr lang="en-US">
                <a:latin typeface="Times New Roman" charset="0"/>
              </a:rPr>
              <a:t>		1.  Active site not rigid</a:t>
            </a:r>
          </a:p>
          <a:p>
            <a:r>
              <a:rPr lang="en-US">
                <a:latin typeface="Times New Roman" charset="0"/>
              </a:rPr>
              <a:t>		2.  Interactions btwn substrate chemical groups &amp; R groups of 			enzyme active site cause enzyme to change shape</a:t>
            </a:r>
          </a:p>
          <a:p>
            <a:r>
              <a:rPr lang="en-US">
                <a:latin typeface="Times New Roman" charset="0"/>
              </a:rPr>
              <a:t>			a.  Creates a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snug</a:t>
            </a:r>
            <a:r>
              <a:rPr lang="ja-JP" altLang="en-US">
                <a:latin typeface="Lucida Grande" charset="0"/>
              </a:rPr>
              <a:t>”</a:t>
            </a:r>
            <a:r>
              <a:rPr lang="en-US" altLang="ja-JP">
                <a:latin typeface="Times New Roman" charset="0"/>
              </a:rPr>
              <a:t> fit</a:t>
            </a:r>
            <a:endParaRPr lang="en-US">
              <a:latin typeface="Times New Roman" charset="0"/>
            </a:endParaRPr>
          </a:p>
        </p:txBody>
      </p:sp>
      <p:pic>
        <p:nvPicPr>
          <p:cNvPr id="27656" name="Picture 8" descr="08_16EnzymeInducedFit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943600" cy="324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animBg="1"/>
      <p:bldP spid="27653" grpId="0" animBg="1"/>
      <p:bldP spid="27654" grpId="0"/>
      <p:bldP spid="27654" grpId="1"/>
      <p:bldP spid="276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04913" algn="l"/>
                <a:tab pos="1603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V.  Catalysis in the enzyme</a:t>
            </a:r>
            <a:r>
              <a:rPr lang="ja-JP" altLang="en-US">
                <a:latin typeface="Times New Roman" charset="0"/>
              </a:rPr>
              <a:t>’</a:t>
            </a:r>
            <a:r>
              <a:rPr lang="en-US" altLang="ja-JP">
                <a:latin typeface="Times New Roman" charset="0"/>
              </a:rPr>
              <a:t>s active site</a:t>
            </a:r>
          </a:p>
          <a:p>
            <a:r>
              <a:rPr lang="en-US">
                <a:latin typeface="Times New Roman" charset="0"/>
              </a:rPr>
              <a:t>	A.  Rate of enzymatic reaction</a:t>
            </a:r>
          </a:p>
          <a:p>
            <a:r>
              <a:rPr lang="en-US">
                <a:latin typeface="Times New Roman" charset="0"/>
              </a:rPr>
              <a:t>		1.  Partially determined by [ ] of substrate</a:t>
            </a:r>
          </a:p>
          <a:p>
            <a:r>
              <a:rPr lang="en-US">
                <a:latin typeface="Times New Roman" charset="0"/>
              </a:rPr>
              <a:t>			a.  1 enzyme molecule typically acts on about 1,000 substrate 				molecules/sec</a:t>
            </a:r>
          </a:p>
          <a:p>
            <a:r>
              <a:rPr lang="en-US">
                <a:latin typeface="Times New Roman" charset="0"/>
              </a:rPr>
              <a:t>			b.  The more substrate the faster the rxn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0425" algn="l"/>
                <a:tab pos="1258888" algn="l"/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Increasing substrate [ ] can only do so much given a set [ ] of 		enzymes</a:t>
            </a:r>
          </a:p>
          <a:p>
            <a:r>
              <a:rPr lang="en-US">
                <a:latin typeface="Times New Roman" charset="0"/>
              </a:rPr>
              <a:t>		a.  Enzymes become saturated</a:t>
            </a:r>
          </a:p>
          <a:p>
            <a:r>
              <a:rPr lang="en-US">
                <a:latin typeface="Times New Roman" charset="0"/>
              </a:rPr>
              <a:t>			1.  All active sites are engaged</a:t>
            </a:r>
          </a:p>
          <a:p>
            <a:r>
              <a:rPr lang="en-US">
                <a:latin typeface="Times New Roman" charset="0"/>
              </a:rPr>
              <a:t>			2.  Reaction rate decreases &amp; levels off</a:t>
            </a:r>
          </a:p>
        </p:txBody>
      </p:sp>
      <p:pic>
        <p:nvPicPr>
          <p:cNvPr id="29700" name="Picture 4" descr="Enzyme satur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114800"/>
            <a:ext cx="44196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VI.  Effects of local conditions on enzyme activity</a:t>
            </a:r>
          </a:p>
          <a:p>
            <a:r>
              <a:rPr lang="en-US">
                <a:latin typeface="Times New Roman" charset="0"/>
              </a:rPr>
              <a:t>	A.  Temp &amp; pH</a:t>
            </a:r>
          </a:p>
          <a:p>
            <a:r>
              <a:rPr lang="en-US">
                <a:latin typeface="Times New Roman" charset="0"/>
              </a:rPr>
              <a:t>		1.  All enzymes have optimal conditions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0" y="1066800"/>
            <a:ext cx="93948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76413" algn="l"/>
                <a:tab pos="21732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2.  Temp</a:t>
            </a:r>
          </a:p>
          <a:p>
            <a:r>
              <a:rPr lang="en-US" dirty="0">
                <a:latin typeface="Times New Roman" charset="0"/>
              </a:rPr>
              <a:t>	     a.  Increasing temp will increase </a:t>
            </a:r>
            <a:r>
              <a:rPr lang="en-US" dirty="0" err="1">
                <a:latin typeface="Times New Roman" charset="0"/>
              </a:rPr>
              <a:t>rxn</a:t>
            </a:r>
            <a:r>
              <a:rPr lang="en-US" dirty="0">
                <a:latin typeface="Times New Roman" charset="0"/>
              </a:rPr>
              <a:t> rate to a point</a:t>
            </a:r>
          </a:p>
          <a:p>
            <a:r>
              <a:rPr lang="en-US" dirty="0">
                <a:latin typeface="Times New Roman" charset="0"/>
              </a:rPr>
              <a:t>	         1.  Increased kinetic energy = increased collision of </a:t>
            </a:r>
          </a:p>
          <a:p>
            <a:pPr>
              <a:tabLst>
                <a:tab pos="968375" algn="l"/>
                <a:tab pos="1366838" algn="l"/>
                <a:tab pos="2060575" algn="l"/>
              </a:tabLst>
            </a:pPr>
            <a:r>
              <a:rPr lang="en-US" dirty="0">
                <a:latin typeface="Times New Roman" charset="0"/>
              </a:rPr>
              <a:t>		  </a:t>
            </a:r>
            <a:r>
              <a:rPr lang="en-US" dirty="0" smtClean="0">
                <a:latin typeface="Times New Roman" charset="0"/>
              </a:rPr>
              <a:t>	substrate </a:t>
            </a:r>
            <a:r>
              <a:rPr lang="en-US" dirty="0">
                <a:latin typeface="Times New Roman" charset="0"/>
              </a:rPr>
              <a:t>&amp; active site</a:t>
            </a:r>
          </a:p>
          <a:p>
            <a:r>
              <a:rPr lang="en-US" dirty="0">
                <a:latin typeface="Times New Roman" charset="0"/>
              </a:rPr>
              <a:t>	     b.  Too high a temp=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28956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Examples</a:t>
            </a:r>
          </a:p>
        </p:txBody>
      </p:sp>
      <p:pic>
        <p:nvPicPr>
          <p:cNvPr id="30726" name="Picture 6" descr="08_18a-EnzymeEnviroFactor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0438"/>
            <a:ext cx="621506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3.  pH</a:t>
            </a:r>
          </a:p>
        </p:txBody>
      </p:sp>
      <p:pic>
        <p:nvPicPr>
          <p:cNvPr id="46082" name="Picture 3" descr="08_18b-EnzymeEnviroFactor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33400"/>
            <a:ext cx="54022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Cofactors</a:t>
            </a:r>
          </a:p>
          <a:p>
            <a:r>
              <a:rPr lang="en-US">
                <a:latin typeface="Times New Roman" charset="0"/>
              </a:rPr>
              <a:t>		1.  Nonprotein helpers usually bound to enzyme</a:t>
            </a:r>
          </a:p>
          <a:p>
            <a:r>
              <a:rPr lang="en-US">
                <a:latin typeface="Times New Roman" charset="0"/>
              </a:rPr>
              <a:t>			a.  Inorganic</a:t>
            </a:r>
          </a:p>
          <a:p>
            <a:r>
              <a:rPr lang="en-US">
                <a:latin typeface="Times New Roman" charset="0"/>
              </a:rPr>
              <a:t>				1.  Zn, Fe, Cu</a:t>
            </a:r>
          </a:p>
          <a:p>
            <a:r>
              <a:rPr lang="en-US">
                <a:latin typeface="Times New Roman" charset="0"/>
              </a:rPr>
              <a:t>			b.  Organic=coenzyme</a:t>
            </a:r>
          </a:p>
          <a:p>
            <a:r>
              <a:rPr lang="en-US">
                <a:latin typeface="Times New Roman" charset="0"/>
              </a:rPr>
              <a:t>				1.  Most vitamins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76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C.  Enzyme inhibitors</a:t>
            </a:r>
          </a:p>
          <a:p>
            <a:r>
              <a:rPr lang="en-US" dirty="0">
                <a:latin typeface="Times New Roman" charset="0"/>
              </a:rPr>
              <a:t>		1.  Molecules that selectively inhibit enzyme activity</a:t>
            </a:r>
          </a:p>
          <a:p>
            <a:r>
              <a:rPr lang="en-US" dirty="0">
                <a:latin typeface="Times New Roman" charset="0"/>
              </a:rPr>
              <a:t>			a.  Bond to enzyme making inactive</a:t>
            </a:r>
          </a:p>
          <a:p>
            <a:r>
              <a:rPr lang="en-US" dirty="0">
                <a:latin typeface="Times New Roman" charset="0"/>
              </a:rPr>
              <a:t>				1.  Weak bond= reversible inhibition</a:t>
            </a:r>
          </a:p>
          <a:p>
            <a:r>
              <a:rPr lang="en-US" dirty="0">
                <a:latin typeface="Times New Roman" charset="0"/>
              </a:rPr>
              <a:t>				2.  Covalent bond= irreversible inhibition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182880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2.  Reversible</a:t>
            </a:r>
          </a:p>
          <a:p>
            <a:r>
              <a:rPr lang="en-US" dirty="0">
                <a:latin typeface="Times New Roman" charset="0"/>
              </a:rPr>
              <a:t>	     a.  Competitive inhibitors </a:t>
            </a:r>
          </a:p>
          <a:p>
            <a:r>
              <a:rPr lang="en-US" dirty="0">
                <a:latin typeface="Times New Roman" charset="0"/>
              </a:rPr>
              <a:t>	          1.  Mimic substrate &amp; </a:t>
            </a:r>
            <a:r>
              <a:rPr lang="en-US" dirty="0" smtClean="0">
                <a:latin typeface="Times New Roman" charset="0"/>
              </a:rPr>
              <a:t>compete </a:t>
            </a:r>
            <a:r>
              <a:rPr lang="en-US" dirty="0">
                <a:latin typeface="Times New Roman" charset="0"/>
              </a:rPr>
              <a:t>w/ substrate </a:t>
            </a:r>
          </a:p>
          <a:p>
            <a:pPr>
              <a:tabLst>
                <a:tab pos="968375" algn="l"/>
                <a:tab pos="1366838" algn="l"/>
                <a:tab pos="1711325" algn="l"/>
                <a:tab pos="2112963" algn="l"/>
              </a:tabLst>
            </a:pPr>
            <a:r>
              <a:rPr lang="en-US" dirty="0">
                <a:latin typeface="Times New Roman" charset="0"/>
              </a:rPr>
              <a:t>		   </a:t>
            </a:r>
            <a:r>
              <a:rPr lang="en-US" dirty="0" smtClean="0">
                <a:latin typeface="Times New Roman" charset="0"/>
              </a:rPr>
              <a:t>		for </a:t>
            </a:r>
            <a:r>
              <a:rPr lang="en-US" dirty="0">
                <a:latin typeface="Times New Roman" charset="0"/>
              </a:rPr>
              <a:t>active site</a:t>
            </a:r>
          </a:p>
          <a:p>
            <a:r>
              <a:rPr lang="en-US" dirty="0">
                <a:latin typeface="Times New Roman" charset="0"/>
              </a:rPr>
              <a:t>	          2.  Decrease enzyme activity</a:t>
            </a:r>
          </a:p>
          <a:p>
            <a:r>
              <a:rPr lang="en-US" dirty="0">
                <a:latin typeface="Times New Roman" charset="0"/>
              </a:rPr>
              <a:t>	          3.  Can be overcome by increasing substrate [ ]</a:t>
            </a:r>
          </a:p>
        </p:txBody>
      </p:sp>
      <p:pic>
        <p:nvPicPr>
          <p:cNvPr id="32773" name="Picture 5" descr="08_19bEnzymelnhibi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079875"/>
            <a:ext cx="2909888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Noncompetitive inhibitors</a:t>
            </a:r>
          </a:p>
          <a:p>
            <a:r>
              <a:rPr lang="en-US">
                <a:latin typeface="Times New Roman" charset="0"/>
              </a:rPr>
              <a:t>	     1.  Attach to enzyme away from active site changing shape 			of enzyme </a:t>
            </a:r>
          </a:p>
        </p:txBody>
      </p:sp>
      <p:pic>
        <p:nvPicPr>
          <p:cNvPr id="50178" name="Picture 3" descr="08_19cEnzymelnhibi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371600"/>
            <a:ext cx="25273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42672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3.  Irreversible </a:t>
            </a:r>
          </a:p>
          <a:p>
            <a:r>
              <a:rPr lang="en-US">
                <a:latin typeface="Times New Roman" charset="0"/>
              </a:rPr>
              <a:t>	     a.  Mostly toxins &amp; poisons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49530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776413" algn="l"/>
                <a:tab pos="21732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Example</a:t>
            </a:r>
          </a:p>
          <a:p>
            <a:r>
              <a:rPr lang="en-US">
                <a:latin typeface="Times New Roman" charset="0"/>
              </a:rPr>
              <a:t>	     1.  Serine</a:t>
            </a:r>
          </a:p>
          <a:p>
            <a:r>
              <a:rPr lang="en-US">
                <a:latin typeface="Times New Roman" charset="0"/>
              </a:rPr>
              <a:t>	          a.  Binds covalently to R group of serine in the active 				site of acetylcholinesterase</a:t>
            </a:r>
          </a:p>
          <a:p>
            <a:r>
              <a:rPr lang="en-US">
                <a:latin typeface="Times New Roman" charset="0"/>
              </a:rPr>
              <a:t>	               1.  Important in nervous system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  <a:tab pos="10874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    3.  Released energy available to do work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5288" algn="l"/>
                <a:tab pos="7429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	b.  Anabolic pathway</a:t>
            </a:r>
          </a:p>
          <a:p>
            <a:pPr>
              <a:tabLst>
                <a:tab pos="1089025" algn="l"/>
              </a:tabLst>
            </a:pP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Biosynthetic pathway</a:t>
            </a:r>
          </a:p>
          <a:p>
            <a:pPr>
              <a:tabLst>
                <a:tab pos="1089025" algn="l"/>
              </a:tabLst>
            </a:pPr>
            <a:r>
              <a:rPr lang="en-US" smtClean="0">
                <a:latin typeface="Times New Roman" charset="0"/>
              </a:rPr>
              <a:t>	2</a:t>
            </a:r>
            <a:r>
              <a:rPr lang="en-US" dirty="0">
                <a:latin typeface="Times New Roman" charset="0"/>
              </a:rPr>
              <a:t>.  Consumes energy to create</a:t>
            </a:r>
          </a:p>
          <a:p>
            <a:r>
              <a:rPr lang="en-US" dirty="0">
                <a:latin typeface="Times New Roman" charset="0"/>
              </a:rPr>
              <a:t>		c.  Catabolic fuels the anabolic</a:t>
            </a: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Energy is central to metabolic pathways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2209800"/>
            <a:ext cx="9144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5613" algn="l"/>
                <a:tab pos="911225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II.  Forms of energy</a:t>
            </a:r>
          </a:p>
          <a:p>
            <a:r>
              <a:rPr lang="en-US" dirty="0">
                <a:latin typeface="Times New Roman" charset="0"/>
              </a:rPr>
              <a:t>	A.  Terminology</a:t>
            </a:r>
          </a:p>
          <a:p>
            <a:r>
              <a:rPr lang="en-US" dirty="0">
                <a:latin typeface="Times New Roman" charset="0"/>
              </a:rPr>
              <a:t>		1.  Energy</a:t>
            </a:r>
          </a:p>
          <a:p>
            <a:r>
              <a:rPr lang="en-US" dirty="0">
                <a:latin typeface="Times New Roman" charset="0"/>
              </a:rPr>
              <a:t>			a.  Capacity to cause change</a:t>
            </a:r>
          </a:p>
          <a:p>
            <a:r>
              <a:rPr lang="en-US" dirty="0">
                <a:latin typeface="Times New Roman" charset="0"/>
              </a:rPr>
              <a:t>		2.  Kinetic energy</a:t>
            </a:r>
          </a:p>
          <a:p>
            <a:r>
              <a:rPr lang="en-US" dirty="0">
                <a:latin typeface="Times New Roman" charset="0"/>
              </a:rPr>
              <a:t>			a.  Energy of motion</a:t>
            </a:r>
          </a:p>
          <a:p>
            <a:r>
              <a:rPr lang="en-US" dirty="0">
                <a:latin typeface="Times New Roman" charset="0"/>
              </a:rPr>
              <a:t>			b.  Heat/thermal energy</a:t>
            </a: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47244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  <a:tab pos="1654175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3.  Potential energy</a:t>
            </a:r>
          </a:p>
          <a:p>
            <a:r>
              <a:rPr lang="en-US">
                <a:latin typeface="Times New Roman" charset="0"/>
              </a:rPr>
              <a:t>	     a.  Energy possessed by matter because of location or structure</a:t>
            </a:r>
          </a:p>
          <a:p>
            <a:r>
              <a:rPr lang="en-US">
                <a:latin typeface="Times New Roman" charset="0"/>
              </a:rPr>
              <a:t>	     b.  Chemical energy</a:t>
            </a:r>
          </a:p>
          <a:p>
            <a:r>
              <a:rPr lang="en-US">
                <a:latin typeface="Times New Roman" charset="0"/>
              </a:rPr>
              <a:t>	          1.  Potential energy stored in molecules due to arrangement 				of atoms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76413" algn="l"/>
                <a:tab pos="2109788" algn="l"/>
                <a:tab pos="2454275" algn="l"/>
                <a:tab pos="28622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DDT</a:t>
            </a:r>
          </a:p>
          <a:p>
            <a:r>
              <a:rPr lang="en-US">
                <a:latin typeface="Times New Roman" charset="0"/>
              </a:rPr>
              <a:t>	3.  Antibiotics</a:t>
            </a:r>
          </a:p>
          <a:p>
            <a:r>
              <a:rPr lang="en-US">
                <a:latin typeface="Times New Roman" charset="0"/>
              </a:rPr>
              <a:t>	     a.  Penicillin</a:t>
            </a:r>
          </a:p>
          <a:p>
            <a:r>
              <a:rPr lang="en-US">
                <a:latin typeface="Times New Roman" charset="0"/>
              </a:rPr>
              <a:t>	         1.  Blocks  the active site of an enzyme in bacteria 				that makes cell wall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4.  Important regulators of cellular metabolism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220980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u="sng">
                <a:latin typeface="Times New Roman" charset="0"/>
              </a:rPr>
              <a:t>8.5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Regulation of enzyme activity helps control metabolism</a:t>
            </a:r>
            <a:endParaRPr lang="en-US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I.  Allosteric regulation of enzymes</a:t>
            </a:r>
          </a:p>
          <a:p>
            <a:r>
              <a:rPr lang="en-US">
                <a:latin typeface="Times New Roman" charset="0"/>
              </a:rPr>
              <a:t>	A.  Allosteric regulation</a:t>
            </a:r>
          </a:p>
          <a:p>
            <a:r>
              <a:rPr lang="en-US">
                <a:latin typeface="Times New Roman" charset="0"/>
              </a:rPr>
              <a:t>		1.  Regulaion of a protein</a:t>
            </a:r>
            <a:r>
              <a:rPr lang="ja-JP" altLang="en-US">
                <a:latin typeface="Times New Roman" charset="0"/>
              </a:rPr>
              <a:t>’</a:t>
            </a:r>
            <a:r>
              <a:rPr lang="en-US" altLang="ja-JP">
                <a:latin typeface="Times New Roman" charset="0"/>
              </a:rPr>
              <a:t>s function at 1 site by the binding of a 			regulatory molecule to a separate site</a:t>
            </a:r>
          </a:p>
          <a:p>
            <a:r>
              <a:rPr lang="en-US">
                <a:latin typeface="Times New Roman" charset="0"/>
              </a:rPr>
              <a:t>		2.  Can inhibit or stimulate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0" y="434340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Allosteric activation &amp; inhibition</a:t>
            </a:r>
          </a:p>
          <a:p>
            <a:r>
              <a:rPr lang="en-US">
                <a:latin typeface="Times New Roman" charset="0"/>
              </a:rPr>
              <a:t>		1.  Allossterically controlled enzyme structure</a:t>
            </a:r>
          </a:p>
          <a:p>
            <a:r>
              <a:rPr lang="en-US">
                <a:latin typeface="Times New Roman" charset="0"/>
              </a:rPr>
              <a:t>			a.  2 or more subunits</a:t>
            </a:r>
          </a:p>
          <a:p>
            <a:r>
              <a:rPr lang="en-US">
                <a:latin typeface="Times New Roman" charset="0"/>
              </a:rPr>
              <a:t>				1.  Each has own active site</a:t>
            </a:r>
          </a:p>
          <a:p>
            <a:r>
              <a:rPr lang="en-US">
                <a:latin typeface="Times New Roman" charset="0"/>
              </a:rPr>
              <a:t>				2.  Oscillates btwn. 2 different shapes</a:t>
            </a:r>
          </a:p>
          <a:p>
            <a:r>
              <a:rPr lang="en-US">
                <a:latin typeface="Times New Roman" charset="0"/>
              </a:rPr>
              <a:t>					a.  Active or inactive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3541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2.  Process</a:t>
            </a:r>
          </a:p>
          <a:p>
            <a:r>
              <a:rPr lang="en-US" dirty="0">
                <a:latin typeface="Times New Roman" charset="0"/>
              </a:rPr>
              <a:t>	     a.  Binding of 1 regulator molecule affects all active sites</a:t>
            </a:r>
          </a:p>
          <a:p>
            <a:r>
              <a:rPr lang="en-US" dirty="0">
                <a:latin typeface="Times New Roman" charset="0"/>
              </a:rPr>
              <a:t>	     b.  Regulatory molecule attaches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Activator</a:t>
            </a:r>
            <a:r>
              <a:rPr lang="en-US" dirty="0">
                <a:latin typeface="Times New Roman" charset="0"/>
                <a:sym typeface="Wingdings" charset="0"/>
              </a:rPr>
              <a:t></a:t>
            </a:r>
            <a:r>
              <a:rPr lang="en-US" dirty="0">
                <a:latin typeface="Times New Roman" charset="0"/>
              </a:rPr>
              <a:t> stabilizes active shape allowing active sites 				to bond w/ substrate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2</a:t>
            </a:r>
            <a:r>
              <a:rPr lang="en-US" dirty="0">
                <a:latin typeface="Times New Roman" charset="0"/>
              </a:rPr>
              <a:t>.  Inhibitor</a:t>
            </a:r>
            <a:r>
              <a:rPr lang="en-US" dirty="0">
                <a:latin typeface="Times New Roman" charset="0"/>
                <a:sym typeface="Wingdings" charset="0"/>
              </a:rPr>
              <a:t></a:t>
            </a:r>
            <a:r>
              <a:rPr lang="en-US" dirty="0">
                <a:latin typeface="Times New Roman" charset="0"/>
              </a:rPr>
              <a:t>  Stabilizes inactive shape preventing active 				site bonding w/ substrate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0" y="25146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When regulatory molecules in low [ ] will dissociate</a:t>
            </a:r>
          </a:p>
        </p:txBody>
      </p:sp>
      <p:pic>
        <p:nvPicPr>
          <p:cNvPr id="54275" name="Picture 4" descr="08_20aAllostericRegulatio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886075"/>
            <a:ext cx="302895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204913" algn="l"/>
                <a:tab pos="1603375" algn="l"/>
                <a:tab pos="2001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3.  Example</a:t>
            </a:r>
          </a:p>
          <a:p>
            <a:r>
              <a:rPr lang="en-US" dirty="0">
                <a:latin typeface="Times New Roman" charset="0"/>
              </a:rPr>
              <a:t>	     a.  Catabolic &amp; anabolic pathways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High [ ] of ATP inhibits catabolic enzymes</a:t>
            </a:r>
          </a:p>
          <a:p>
            <a:r>
              <a:rPr lang="en-US" dirty="0">
                <a:latin typeface="Times New Roman" charset="0"/>
              </a:rPr>
              <a:t>			</a:t>
            </a:r>
            <a:r>
              <a:rPr lang="en-US" dirty="0" smtClean="0">
                <a:latin typeface="Times New Roman" charset="0"/>
              </a:rPr>
              <a:t>	a</a:t>
            </a:r>
            <a:r>
              <a:rPr lang="en-US" dirty="0">
                <a:latin typeface="Times New Roman" charset="0"/>
              </a:rPr>
              <a:t>.  Decreases ATP production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2</a:t>
            </a:r>
            <a:r>
              <a:rPr lang="en-US" dirty="0">
                <a:latin typeface="Times New Roman" charset="0"/>
              </a:rPr>
              <a:t>.  High [ ] of ADP activates catabolic enzymes</a:t>
            </a:r>
          </a:p>
          <a:p>
            <a:r>
              <a:rPr lang="en-US" dirty="0">
                <a:latin typeface="Times New Roman" charset="0"/>
              </a:rPr>
              <a:t>			</a:t>
            </a:r>
            <a:r>
              <a:rPr lang="en-US" dirty="0" smtClean="0">
                <a:latin typeface="Times New Roman" charset="0"/>
              </a:rPr>
              <a:t>	a</a:t>
            </a:r>
            <a:r>
              <a:rPr lang="en-US" dirty="0">
                <a:latin typeface="Times New Roman" charset="0"/>
              </a:rPr>
              <a:t>.  Increasing ATP production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4.  </a:t>
            </a:r>
            <a:r>
              <a:rPr lang="en-US" dirty="0" err="1">
                <a:latin typeface="Times New Roman" charset="0"/>
              </a:rPr>
              <a:t>Cooperativity</a:t>
            </a:r>
            <a:endParaRPr lang="en-US" dirty="0">
              <a:latin typeface="Times New Roman" charset="0"/>
            </a:endParaRPr>
          </a:p>
          <a:p>
            <a:r>
              <a:rPr lang="en-US" dirty="0">
                <a:latin typeface="Times New Roman" charset="0"/>
              </a:rPr>
              <a:t>	     a.  Substrate binding to 1 active site increases affinity for all 			other active sites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Amplifies response to substrate</a:t>
            </a:r>
          </a:p>
          <a:p>
            <a:r>
              <a:rPr lang="en-US" dirty="0">
                <a:latin typeface="Times New Roman" charset="0"/>
              </a:rPr>
              <a:t>	     b.  Example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Hemoglobin (not an enzyme)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43434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Feedback inhibition</a:t>
            </a:r>
          </a:p>
          <a:p>
            <a:r>
              <a:rPr lang="en-US">
                <a:latin typeface="Times New Roman" charset="0"/>
              </a:rPr>
              <a:t>		1.  Metabolic control in which the end product acts as an inhibitor 			of an enzyme w/ in the pathway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0" y="5305425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2438" algn="l"/>
                <a:tab pos="860425" algn="l"/>
                <a:tab pos="12588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Specific localization of enzymes w/in the cell</a:t>
            </a:r>
          </a:p>
          <a:p>
            <a:r>
              <a:rPr lang="en-US">
                <a:latin typeface="Times New Roman" charset="0"/>
              </a:rPr>
              <a:t>	A.  Compartmentalization provides order to metabolic pathway</a:t>
            </a:r>
          </a:p>
          <a:p>
            <a:r>
              <a:rPr lang="en-US">
                <a:latin typeface="Times New Roman" charset="0"/>
              </a:rPr>
              <a:t>		1.  Enzymes are not all randomly floating around the cell in 				solution</a:t>
            </a:r>
          </a:p>
        </p:txBody>
      </p:sp>
      <p:pic>
        <p:nvPicPr>
          <p:cNvPr id="44035" name="Picture 3" descr="08_22FeedbackInhibiti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0"/>
            <a:ext cx="361473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 descr="Mitochondr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14400"/>
            <a:ext cx="5043488" cy="3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9963" algn="l"/>
                <a:tab pos="13176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III.  The laws of energy transformation</a:t>
            </a:r>
          </a:p>
          <a:p>
            <a:r>
              <a:rPr lang="en-US" sz="2200">
                <a:latin typeface="Times New Roman" charset="0"/>
              </a:rPr>
              <a:t>	A.  1</a:t>
            </a:r>
            <a:r>
              <a:rPr lang="en-US" sz="2200" baseline="30000">
                <a:latin typeface="Times New Roman" charset="0"/>
              </a:rPr>
              <a:t>st</a:t>
            </a:r>
            <a:r>
              <a:rPr lang="en-US" sz="2200">
                <a:latin typeface="Times New Roman" charset="0"/>
              </a:rPr>
              <a:t> law of thermodynamics</a:t>
            </a:r>
          </a:p>
          <a:p>
            <a:r>
              <a:rPr lang="en-US" sz="2200">
                <a:latin typeface="Times New Roman" charset="0"/>
              </a:rPr>
              <a:t>		1.  Energy can be transformed or transferred, but it cannot be 				created or destroyed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1447800"/>
            <a:ext cx="9144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</a:t>
            </a:r>
            <a:r>
              <a:rPr lang="en-US" sz="2200">
                <a:latin typeface="Times New Roman" charset="0"/>
              </a:rPr>
              <a:t>B.  2</a:t>
            </a:r>
            <a:r>
              <a:rPr lang="en-US" sz="2200" baseline="30000">
                <a:latin typeface="Times New Roman" charset="0"/>
              </a:rPr>
              <a:t>nd</a:t>
            </a:r>
            <a:r>
              <a:rPr lang="en-US" sz="2200">
                <a:latin typeface="Times New Roman" charset="0"/>
              </a:rPr>
              <a:t> law of thermodynamics</a:t>
            </a:r>
          </a:p>
          <a:p>
            <a:r>
              <a:rPr lang="en-US" sz="2200">
                <a:latin typeface="Times New Roman" charset="0"/>
              </a:rPr>
              <a:t>		1.  Every energy transfer or transformation increases entropy</a:t>
            </a:r>
          </a:p>
          <a:p>
            <a:r>
              <a:rPr lang="en-US" sz="2200">
                <a:latin typeface="Times New Roman" charset="0"/>
              </a:rPr>
              <a:t>			a.  Indicates the relative amount of disorginization</a:t>
            </a:r>
          </a:p>
          <a:p>
            <a:r>
              <a:rPr lang="en-US" sz="2200">
                <a:latin typeface="Times New Roman" charset="0"/>
              </a:rPr>
              <a:t>			b.  the mov</a:t>
            </a:r>
            <a:r>
              <a:rPr lang="ja-JP" altLang="en-US" sz="2200">
                <a:latin typeface="Times New Roman" charset="0"/>
              </a:rPr>
              <a:t>’</a:t>
            </a:r>
            <a:r>
              <a:rPr lang="en-US" altLang="ja-JP" sz="2200">
                <a:latin typeface="Times New Roman" charset="0"/>
              </a:rPr>
              <a:t>t from order</a:t>
            </a:r>
            <a:r>
              <a:rPr lang="en-US" altLang="ja-JP" sz="2200">
                <a:latin typeface="Times New Roman" charset="0"/>
                <a:sym typeface="Wingdings" charset="0"/>
              </a:rPr>
              <a:t></a:t>
            </a:r>
            <a:r>
              <a:rPr lang="en-US" altLang="ja-JP" sz="2200">
                <a:latin typeface="Times New Roman" charset="0"/>
              </a:rPr>
              <a:t> disorder, high energy</a:t>
            </a:r>
            <a:r>
              <a:rPr lang="en-US" altLang="ja-JP" sz="2200">
                <a:latin typeface="Times New Roman" charset="0"/>
                <a:sym typeface="Wingdings" charset="0"/>
              </a:rPr>
              <a:t></a:t>
            </a:r>
            <a:r>
              <a:rPr lang="en-US" altLang="ja-JP" sz="2200">
                <a:latin typeface="Times New Roman" charset="0"/>
              </a:rPr>
              <a:t> low </a:t>
            </a:r>
            <a:r>
              <a:rPr lang="en-US" altLang="ja-JP">
                <a:latin typeface="Times New Roman" charset="0"/>
              </a:rPr>
              <a:t>energy</a:t>
            </a:r>
            <a:endParaRPr lang="en-US">
              <a:latin typeface="Times New Roman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289560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</a:t>
            </a:r>
            <a:r>
              <a:rPr lang="en-US" sz="2200">
                <a:latin typeface="Times New Roman" charset="0"/>
              </a:rPr>
              <a:t>2.  Every energy transfer or transformation results in a loss of 		usable energy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</a:t>
            </a:r>
            <a:r>
              <a:rPr lang="en-US" sz="2200">
                <a:latin typeface="Times New Roman" charset="0"/>
              </a:rPr>
              <a:t>a.  Heat</a:t>
            </a:r>
            <a:r>
              <a:rPr lang="en-US" sz="2200">
                <a:latin typeface="Times New Roman" charset="0"/>
                <a:sym typeface="Wingdings" charset="0"/>
              </a:rPr>
              <a:t></a:t>
            </a:r>
            <a:r>
              <a:rPr lang="en-US" sz="2200">
                <a:latin typeface="Times New Roman" charset="0"/>
              </a:rPr>
              <a:t> increases entropy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403860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62013" algn="l"/>
                <a:tab pos="11985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3.  The natural processes of the universe are spontaneous</a:t>
            </a:r>
          </a:p>
          <a:p>
            <a:r>
              <a:rPr lang="en-US" sz="2200">
                <a:latin typeface="Times New Roman" charset="0"/>
              </a:rPr>
              <a:t>		a.  Spontaneous processes increase entropy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0" y="480060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</a:t>
            </a:r>
            <a:r>
              <a:rPr lang="en-US" sz="2200">
                <a:latin typeface="Times New Roman" charset="0"/>
              </a:rPr>
              <a:t>C.  Cells &amp; entropy</a:t>
            </a:r>
          </a:p>
          <a:p>
            <a:r>
              <a:rPr lang="en-US" sz="2200">
                <a:latin typeface="Times New Roman" charset="0"/>
              </a:rPr>
              <a:t>		1.  Processes that occur in cells are energy transformations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12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2.  How do cells bring about order from disorder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04963" algn="l"/>
                <a:tab pos="20002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a.  Input of energy</a:t>
            </a:r>
          </a:p>
          <a:p>
            <a:r>
              <a:rPr lang="en-US" sz="2200">
                <a:latin typeface="Times New Roman" charset="0"/>
              </a:rPr>
              <a:t>	     1.  Cells rely upon a constant input of energy to offset entropy</a:t>
            </a:r>
          </a:p>
          <a:p>
            <a:r>
              <a:rPr lang="en-US" sz="2200">
                <a:latin typeface="Times New Roman" charset="0"/>
              </a:rPr>
              <a:t>	           a.  Where does the energy come from?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137160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b.  Cells are a temporary repository of order purchased at the cost of 		a constant flow of energy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2057400"/>
            <a:ext cx="9144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  <a:tab pos="16541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c.  Constant balance between catabolic and anabolic pathways</a:t>
            </a:r>
          </a:p>
          <a:p>
            <a:r>
              <a:rPr lang="en-US" sz="2200">
                <a:latin typeface="Times New Roman" charset="0"/>
              </a:rPr>
              <a:t>	     1.  What process ultimately </a:t>
            </a:r>
            <a:r>
              <a:rPr lang="ja-JP" altLang="en-US" sz="2200">
                <a:latin typeface="Times New Roman" charset="0"/>
              </a:rPr>
              <a:t>“</a:t>
            </a:r>
            <a:r>
              <a:rPr lang="en-US" altLang="ja-JP" sz="2200">
                <a:latin typeface="Times New Roman" charset="0"/>
              </a:rPr>
              <a:t>wins</a:t>
            </a:r>
            <a:r>
              <a:rPr lang="ja-JP" altLang="en-US" sz="2200">
                <a:latin typeface="Lucida Grande" charset="0"/>
              </a:rPr>
              <a:t>”</a:t>
            </a:r>
            <a:endParaRPr lang="en-US" sz="2200">
              <a:latin typeface="Times New Roman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32766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>
                <a:latin typeface="Times New Roman" charset="0"/>
              </a:rPr>
              <a:t>8.2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The free energy change of a reaction tells us whether or not the reaction occurs spontaneously</a:t>
            </a:r>
            <a:endParaRPr lang="en-US">
              <a:latin typeface="Times New Roman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0" y="40386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  <a:tab pos="7969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I.  Intro</a:t>
            </a:r>
          </a:p>
          <a:p>
            <a:r>
              <a:rPr lang="en-US">
                <a:latin typeface="Times New Roman" charset="0"/>
              </a:rPr>
              <a:t>	A.  Laws of thermodynamics</a:t>
            </a:r>
          </a:p>
          <a:p>
            <a:r>
              <a:rPr lang="en-US">
                <a:latin typeface="Times New Roman" charset="0"/>
              </a:rPr>
              <a:t>		1.  Apply to universe</a:t>
            </a:r>
            <a:r>
              <a:rPr lang="en-US">
                <a:latin typeface="Times New Roman" charset="0"/>
                <a:sym typeface="Wingdings" charset="0"/>
              </a:rPr>
              <a:t></a:t>
            </a:r>
            <a:r>
              <a:rPr lang="en-US">
                <a:latin typeface="Times New Roman" charset="0"/>
              </a:rPr>
              <a:t>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system</a:t>
            </a:r>
            <a:r>
              <a:rPr lang="ja-JP" altLang="en-US">
                <a:latin typeface="Lucida Grande" charset="0"/>
              </a:rPr>
              <a:t>”</a:t>
            </a:r>
            <a:r>
              <a:rPr lang="en-US" altLang="ja-JP">
                <a:latin typeface="Times New Roman" charset="0"/>
              </a:rPr>
              <a:t> +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surroundings</a:t>
            </a:r>
            <a:r>
              <a:rPr lang="ja-JP" altLang="en-US">
                <a:latin typeface="Lucida Grande" charset="0"/>
              </a:rPr>
              <a:t>”</a:t>
            </a:r>
            <a:endParaRPr lang="en-US" altLang="ja-JP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	B.  Free energy</a:t>
            </a:r>
          </a:p>
          <a:p>
            <a:r>
              <a:rPr lang="en-US">
                <a:latin typeface="Times New Roman" charset="0"/>
              </a:rPr>
              <a:t>		1.  Allows is to look at system &amp; remove surroundings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8463" algn="l"/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Free energy change, ∆G</a:t>
            </a:r>
          </a:p>
          <a:p>
            <a:r>
              <a:rPr lang="en-US">
                <a:latin typeface="Times New Roman" charset="0"/>
              </a:rPr>
              <a:t>	A.  Free energy</a:t>
            </a:r>
          </a:p>
          <a:p>
            <a:r>
              <a:rPr lang="en-US">
                <a:latin typeface="Times New Roman" charset="0"/>
              </a:rPr>
              <a:t>		1.  Amount of energy that can be used to do work after a rxn has 			taken place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14478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  <a:tab pos="1485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2.  ∆G</a:t>
            </a:r>
          </a:p>
          <a:p>
            <a:r>
              <a:rPr lang="en-US" dirty="0">
                <a:latin typeface="Times New Roman" charset="0"/>
              </a:rPr>
              <a:t>	     a.  Allows us to determine whether a </a:t>
            </a:r>
            <a:r>
              <a:rPr lang="en-US" dirty="0" err="1">
                <a:latin typeface="Times New Roman" charset="0"/>
              </a:rPr>
              <a:t>rxn</a:t>
            </a:r>
            <a:r>
              <a:rPr lang="en-US" dirty="0">
                <a:latin typeface="Times New Roman" charset="0"/>
              </a:rPr>
              <a:t> is spontaneous or 			nonspontaneous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1</a:t>
            </a:r>
            <a:r>
              <a:rPr lang="en-US" dirty="0">
                <a:latin typeface="Times New Roman" charset="0"/>
              </a:rPr>
              <a:t>.  –∆G= Spontaneous</a:t>
            </a:r>
          </a:p>
          <a:p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2</a:t>
            </a:r>
            <a:r>
              <a:rPr lang="en-US" dirty="0">
                <a:latin typeface="Times New Roman" charset="0"/>
              </a:rPr>
              <a:t>.  +∆G= nonspontaneous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32766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∆G= G final state– G initial state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0" y="35814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6925" algn="l"/>
                <a:tab pos="11414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3.  Based on free energy changes, rxn can be classified </a:t>
            </a:r>
          </a:p>
          <a:p>
            <a:r>
              <a:rPr lang="en-US">
                <a:latin typeface="Times New Roman" charset="0"/>
              </a:rPr>
              <a:t>	     a.  Exergonic rxn &amp; endergonic rxn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III.  Free energy &amp; metabolism</a:t>
            </a:r>
          </a:p>
          <a:p>
            <a:r>
              <a:rPr lang="en-US" sz="2200">
                <a:latin typeface="Times New Roman" charset="0"/>
              </a:rPr>
              <a:t>	A.  Exergonic &amp; endergonic rxn. in metabolism</a:t>
            </a:r>
          </a:p>
          <a:p>
            <a:r>
              <a:rPr lang="en-US" sz="2200">
                <a:latin typeface="Times New Roman" charset="0"/>
              </a:rPr>
              <a:t>		1.  Exergonic</a:t>
            </a:r>
          </a:p>
          <a:p>
            <a:r>
              <a:rPr lang="en-US" sz="2200">
                <a:latin typeface="Times New Roman" charset="0"/>
              </a:rPr>
              <a:t>			a.  –∆G</a:t>
            </a:r>
          </a:p>
          <a:p>
            <a:r>
              <a:rPr lang="en-US" sz="2200">
                <a:latin typeface="Times New Roman" charset="0"/>
              </a:rPr>
              <a:t>				1.  Energy was lost during rxn </a:t>
            </a:r>
            <a:r>
              <a:rPr lang="en-US" sz="2200">
                <a:latin typeface="Times New Roman" charset="0"/>
                <a:sym typeface="Wingdings" charset="0"/>
              </a:rPr>
              <a:t></a:t>
            </a:r>
            <a:r>
              <a:rPr lang="en-US" sz="2200">
                <a:latin typeface="Times New Roman" charset="0"/>
              </a:rPr>
              <a:t> energy lost to 						     environment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  <a:tab pos="25177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2.  Magnitiude of ∆G= max amount of work that can be 				 performed</a:t>
            </a:r>
          </a:p>
          <a:p>
            <a:r>
              <a:rPr lang="en-US" sz="2200">
                <a:latin typeface="Times New Roman" charset="0"/>
              </a:rPr>
              <a:t>			a.  The greater the decrease in free energy, the greater 					 the amount of work can be done</a:t>
            </a:r>
          </a:p>
          <a:p>
            <a:r>
              <a:rPr lang="en-US" sz="2200">
                <a:latin typeface="Times New Roman" charset="0"/>
              </a:rPr>
              <a:t>	      	b.  Occurs spontaneously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3886200"/>
            <a:ext cx="502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c.  Net release of free</a:t>
            </a:r>
          </a:p>
          <a:p>
            <a:pPr>
              <a:tabLst>
                <a:tab pos="1711325" algn="l"/>
                <a:tab pos="20605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</a:t>
            </a:r>
            <a:r>
              <a:rPr lang="en-US" dirty="0" smtClean="0">
                <a:latin typeface="Times New Roman" charset="0"/>
                <a:cs typeface="Times New Roman" charset="0"/>
              </a:rPr>
              <a:t>	energy</a:t>
            </a:r>
            <a:endParaRPr lang="en-US" dirty="0">
              <a:latin typeface="Times New Roman" charset="0"/>
              <a:cs typeface="Times New Roman" charset="0"/>
            </a:endParaRPr>
          </a:p>
        </p:txBody>
      </p:sp>
      <p:pic>
        <p:nvPicPr>
          <p:cNvPr id="11269" name="Picture 5" descr="08_06aExergonicEndergonic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011613"/>
            <a:ext cx="4114800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4953000"/>
            <a:ext cx="5029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dirty="0">
                <a:latin typeface="Times New Roman" charset="0"/>
              </a:rPr>
              <a:t>C</a:t>
            </a:r>
            <a:r>
              <a:rPr lang="en-US" baseline="-25000" dirty="0">
                <a:latin typeface="Times New Roman" charset="0"/>
              </a:rPr>
              <a:t>6</a:t>
            </a:r>
            <a:r>
              <a:rPr lang="en-US" dirty="0">
                <a:latin typeface="Times New Roman" charset="0"/>
              </a:rPr>
              <a:t>H</a:t>
            </a:r>
            <a:r>
              <a:rPr lang="en-US" baseline="-25000" dirty="0">
                <a:latin typeface="Times New Roman" charset="0"/>
              </a:rPr>
              <a:t>12</a:t>
            </a:r>
            <a:r>
              <a:rPr lang="en-US" dirty="0">
                <a:latin typeface="Times New Roman" charset="0"/>
              </a:rPr>
              <a:t>O</a:t>
            </a:r>
            <a:r>
              <a:rPr lang="en-US" baseline="-25000" dirty="0">
                <a:latin typeface="Times New Roman" charset="0"/>
              </a:rPr>
              <a:t>6</a:t>
            </a:r>
            <a:r>
              <a:rPr lang="en-US" dirty="0">
                <a:latin typeface="Times New Roman" charset="0"/>
              </a:rPr>
              <a:t> + 6 O2            6 CO</a:t>
            </a:r>
            <a:r>
              <a:rPr lang="en-US" baseline="-25000" dirty="0">
                <a:latin typeface="Times New Roman" charset="0"/>
              </a:rPr>
              <a:t>2</a:t>
            </a:r>
            <a:r>
              <a:rPr lang="en-US" dirty="0">
                <a:latin typeface="Times New Roman" charset="0"/>
              </a:rPr>
              <a:t> + 6 H</a:t>
            </a:r>
            <a:r>
              <a:rPr lang="en-US" baseline="-25000" dirty="0">
                <a:latin typeface="Times New Roman" charset="0"/>
              </a:rPr>
              <a:t>2</a:t>
            </a:r>
            <a:r>
              <a:rPr lang="en-US" dirty="0">
                <a:latin typeface="Times New Roman" charset="0"/>
              </a:rPr>
              <a:t>O</a:t>
            </a:r>
          </a:p>
          <a:p>
            <a:pPr algn="ctr"/>
            <a:r>
              <a:rPr lang="en-US" dirty="0">
                <a:latin typeface="Times New Roman" charset="0"/>
              </a:rPr>
              <a:t>∆G= –686 Kcal/mole</a:t>
            </a: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2209800" y="5105400"/>
            <a:ext cx="838200" cy="152400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2362200" y="4724400"/>
            <a:ext cx="304800" cy="457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2667000" y="4648200"/>
            <a:ext cx="990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Times New Roman" charset="0"/>
              </a:rPr>
              <a:t>Energy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0" y="5791200"/>
            <a:ext cx="5029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tabLst>
                <a:tab pos="1366838" algn="l"/>
                <a:tab pos="1711325" algn="l"/>
              </a:tabLst>
            </a:pPr>
            <a:r>
              <a:rPr lang="en-US" dirty="0">
                <a:latin typeface="Times New Roman" charset="0"/>
              </a:rPr>
              <a:t>	</a:t>
            </a:r>
            <a:r>
              <a:rPr lang="en-US" dirty="0" smtClean="0">
                <a:latin typeface="Times New Roman" charset="0"/>
              </a:rPr>
              <a:t>	d</a:t>
            </a:r>
            <a:r>
              <a:rPr lang="en-US" dirty="0">
                <a:latin typeface="Times New Roman" charset="0"/>
              </a:rPr>
              <a:t>.  Cellular respiration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70" grpId="0"/>
      <p:bldP spid="11271" grpId="0" animBg="1"/>
      <p:bldP spid="11272" grpId="0" animBg="1"/>
      <p:bldP spid="11273" grpId="0"/>
      <p:bldP spid="112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66838" algn="l"/>
                <a:tab pos="1711325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2.  Endergonic</a:t>
            </a:r>
          </a:p>
          <a:p>
            <a:r>
              <a:rPr lang="en-US" sz="2200">
                <a:latin typeface="Times New Roman" charset="0"/>
              </a:rPr>
              <a:t>	     a.  +∆G</a:t>
            </a:r>
          </a:p>
          <a:p>
            <a:r>
              <a:rPr lang="en-US" sz="2200">
                <a:latin typeface="Times New Roman" charset="0"/>
              </a:rPr>
              <a:t>	          1.  Energy gained during rxn</a:t>
            </a:r>
            <a:r>
              <a:rPr lang="en-US" sz="2200">
                <a:latin typeface="Times New Roman" charset="0"/>
                <a:sym typeface="Wingdings" charset="0"/>
              </a:rPr>
              <a:t></a:t>
            </a:r>
            <a:r>
              <a:rPr lang="en-US" sz="2200">
                <a:latin typeface="Times New Roman" charset="0"/>
              </a:rPr>
              <a:t> energy absorbed from env.</a:t>
            </a:r>
          </a:p>
          <a:p>
            <a:r>
              <a:rPr lang="en-US" sz="2200">
                <a:latin typeface="Times New Roman" charset="0"/>
              </a:rPr>
              <a:t>		   		a.  </a:t>
            </a:r>
            <a:r>
              <a:rPr lang="ja-JP" altLang="en-US" sz="2200">
                <a:latin typeface="Times New Roman" charset="0"/>
              </a:rPr>
              <a:t>“</a:t>
            </a:r>
            <a:r>
              <a:rPr lang="en-US" altLang="ja-JP" sz="2200">
                <a:latin typeface="Times New Roman" charset="0"/>
              </a:rPr>
              <a:t>stored</a:t>
            </a:r>
            <a:r>
              <a:rPr lang="ja-JP" altLang="en-US" sz="2200">
                <a:latin typeface="Lucida Grande" charset="0"/>
              </a:rPr>
              <a:t>”</a:t>
            </a:r>
            <a:r>
              <a:rPr lang="en-US" altLang="ja-JP" sz="2200">
                <a:latin typeface="Times New Roman" charset="0"/>
              </a:rPr>
              <a:t> free energy</a:t>
            </a:r>
          </a:p>
          <a:p>
            <a:r>
              <a:rPr lang="en-US" sz="2200">
                <a:latin typeface="Times New Roman" charset="0"/>
              </a:rPr>
              <a:t>	      		b.  Occurs nonspontaneously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1828800"/>
            <a:ext cx="91440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66838" algn="l"/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>
                <a:latin typeface="Times New Roman" charset="0"/>
              </a:rPr>
              <a:t>		c.  Net gain of free energy</a:t>
            </a:r>
          </a:p>
        </p:txBody>
      </p:sp>
      <p:pic>
        <p:nvPicPr>
          <p:cNvPr id="17412" name="Picture 4" descr="08_06bExergonicEndergonic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438400"/>
            <a:ext cx="44196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2667000"/>
            <a:ext cx="472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>
                <a:latin typeface="Times New Roman" charset="0"/>
              </a:rPr>
              <a:t>6CO</a:t>
            </a:r>
            <a:r>
              <a:rPr lang="en-US" baseline="-25000">
                <a:latin typeface="Times New Roman" charset="0"/>
              </a:rPr>
              <a:t>2</a:t>
            </a:r>
            <a:r>
              <a:rPr lang="en-US">
                <a:latin typeface="Times New Roman" charset="0"/>
              </a:rPr>
              <a:t> + 6H</a:t>
            </a:r>
            <a:r>
              <a:rPr lang="en-US" baseline="-25000">
                <a:latin typeface="Times New Roman" charset="0"/>
              </a:rPr>
              <a:t>2</a:t>
            </a:r>
            <a:r>
              <a:rPr lang="en-US">
                <a:latin typeface="Times New Roman" charset="0"/>
              </a:rPr>
              <a:t>O          C</a:t>
            </a:r>
            <a:r>
              <a:rPr lang="en-US" baseline="-25000">
                <a:latin typeface="Times New Roman" charset="0"/>
              </a:rPr>
              <a:t>6</a:t>
            </a:r>
            <a:r>
              <a:rPr lang="en-US">
                <a:latin typeface="Times New Roman" charset="0"/>
              </a:rPr>
              <a:t>H</a:t>
            </a:r>
            <a:r>
              <a:rPr lang="en-US" baseline="-25000">
                <a:latin typeface="Times New Roman" charset="0"/>
              </a:rPr>
              <a:t>12</a:t>
            </a:r>
            <a:r>
              <a:rPr lang="en-US">
                <a:latin typeface="Times New Roman" charset="0"/>
              </a:rPr>
              <a:t>O</a:t>
            </a:r>
            <a:r>
              <a:rPr lang="en-US" baseline="-25000">
                <a:latin typeface="Times New Roman" charset="0"/>
              </a:rPr>
              <a:t>6</a:t>
            </a:r>
            <a:r>
              <a:rPr lang="en-US">
                <a:latin typeface="Times New Roman" charset="0"/>
              </a:rPr>
              <a:t> + 6 O</a:t>
            </a:r>
            <a:r>
              <a:rPr lang="en-US" baseline="-25000">
                <a:latin typeface="Times New Roman" charset="0"/>
              </a:rPr>
              <a:t>2</a:t>
            </a:r>
            <a:endParaRPr lang="en-US">
              <a:latin typeface="Times New Roman" charset="0"/>
            </a:endParaRPr>
          </a:p>
          <a:p>
            <a:pPr algn="ctr"/>
            <a:r>
              <a:rPr lang="en-US">
                <a:latin typeface="Times New Roman" charset="0"/>
              </a:rPr>
              <a:t>∆G= +686 Kcal/mole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1905000" y="281940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 rot="5386339">
            <a:off x="2019300" y="2476500"/>
            <a:ext cx="304800" cy="381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lnTo>
                  <a:pt x="21600" y="607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219200" y="2362200"/>
            <a:ext cx="838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>
                <a:latin typeface="Times New Roman" charset="0"/>
              </a:rPr>
              <a:t>Energy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0" y="3505200"/>
            <a:ext cx="472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95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d.  Photosynthesis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  <p:bldP spid="17414" grpId="0" animBg="1"/>
      <p:bldP spid="17415" grpId="0" animBg="1"/>
      <p:bldP spid="17416" grpId="0"/>
      <p:bldP spid="174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15938" algn="l"/>
                <a:tab pos="968375" algn="l"/>
                <a:tab pos="13668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Equalibrium &amp; metabolism</a:t>
            </a:r>
          </a:p>
          <a:p>
            <a:r>
              <a:rPr lang="en-US">
                <a:latin typeface="Times New Roman" charset="0"/>
              </a:rPr>
              <a:t>		1.  Equalibrium = 0 ∆G = death</a:t>
            </a:r>
          </a:p>
        </p:txBody>
      </p:sp>
      <p:pic>
        <p:nvPicPr>
          <p:cNvPr id="18435" name="Picture 3" descr="08_07aHydroelectricAnalog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762000"/>
            <a:ext cx="5853113" cy="271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35814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68375" algn="l"/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Cells never reach equalibrium</a:t>
            </a:r>
          </a:p>
          <a:p>
            <a:r>
              <a:rPr lang="en-US">
                <a:latin typeface="Times New Roman" charset="0"/>
              </a:rPr>
              <a:t>	     a.  Why?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42672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1.  0∆G = No energy = No work = No manufacturing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0" y="46482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7350" algn="l"/>
                <a:tab pos="2055813" algn="l"/>
                <a:tab pos="24542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Constant flow of material in &amp; out</a:t>
            </a:r>
          </a:p>
          <a:p>
            <a:r>
              <a:rPr lang="en-US">
                <a:latin typeface="Times New Roman" charset="0"/>
              </a:rPr>
              <a:t>	      a.  Products of one rxn become reactants of another</a:t>
            </a:r>
          </a:p>
          <a:p>
            <a:r>
              <a:rPr lang="en-US">
                <a:latin typeface="Times New Roman" charset="0"/>
              </a:rPr>
              <a:t>	          1.  Product does not accumulate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  <a:tab pos="17113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How?</a:t>
            </a:r>
          </a:p>
          <a:p>
            <a:r>
              <a:rPr lang="en-US">
                <a:latin typeface="Times New Roman" charset="0"/>
              </a:rPr>
              <a:t>	    1.  Catabolic (exergonic) offset by anabolic (endergonic)</a:t>
            </a:r>
          </a:p>
          <a:p>
            <a:r>
              <a:rPr lang="en-US">
                <a:latin typeface="Times New Roman" charset="0"/>
              </a:rPr>
              <a:t>		</a:t>
            </a:r>
          </a:p>
          <a:p>
            <a:r>
              <a:rPr lang="en-US">
                <a:latin typeface="Times New Roman" charset="0"/>
              </a:rPr>
              <a:t>	         free energy                 		free energy</a:t>
            </a:r>
          </a:p>
        </p:txBody>
      </p:sp>
      <p:sp>
        <p:nvSpPr>
          <p:cNvPr id="31746" name="AutoShape 3"/>
          <p:cNvSpPr>
            <a:spLocks noChangeArrowheads="1"/>
          </p:cNvSpPr>
          <p:nvPr/>
        </p:nvSpPr>
        <p:spPr bwMode="auto">
          <a:xfrm>
            <a:off x="2590800" y="76200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31747" name="AutoShape 4"/>
          <p:cNvSpPr>
            <a:spLocks noChangeArrowheads="1"/>
          </p:cNvSpPr>
          <p:nvPr/>
        </p:nvSpPr>
        <p:spPr bwMode="auto">
          <a:xfrm flipV="1">
            <a:off x="6324600" y="83820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Times New Roman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15240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12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A constant supply of free energy is necessary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1981200"/>
            <a:ext cx="9144000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200" u="sng" dirty="0">
                <a:latin typeface="Times New Roman" charset="0"/>
              </a:rPr>
              <a:t>8.3</a:t>
            </a:r>
            <a:r>
              <a:rPr lang="en-US" sz="2200" u="sng" dirty="0">
                <a:latin typeface="Times New Roman" charset="0"/>
                <a:sym typeface="Wingdings" charset="0"/>
              </a:rPr>
              <a:t></a:t>
            </a:r>
            <a:r>
              <a:rPr lang="en-US" sz="2200" u="sng" dirty="0">
                <a:latin typeface="Times New Roman" charset="0"/>
              </a:rPr>
              <a:t> ATP powers cellular work by coupling exergonic &amp; endergonic reactions</a:t>
            </a:r>
            <a:endParaRPr lang="en-US" sz="2200" dirty="0">
              <a:latin typeface="Times New Roman" charset="0"/>
            </a:endParaRPr>
          </a:p>
          <a:p>
            <a:r>
              <a:rPr lang="en-US" dirty="0">
                <a:latin typeface="Times New Roman" charset="0"/>
              </a:rPr>
              <a:t>I.  Intro</a:t>
            </a:r>
          </a:p>
          <a:p>
            <a:pPr>
              <a:tabLst>
                <a:tab pos="336550" algn="l"/>
              </a:tabLst>
            </a:pPr>
            <a:r>
              <a:rPr lang="en-US" dirty="0">
                <a:latin typeface="Times New Roman" charset="0"/>
              </a:rPr>
              <a:t>	A.  Types of work by cell</a:t>
            </a:r>
          </a:p>
          <a:p>
            <a:pPr>
              <a:tabLst>
                <a:tab pos="738188" algn="l"/>
              </a:tabLst>
            </a:pPr>
            <a:r>
              <a:rPr lang="en-US" dirty="0">
                <a:latin typeface="Times New Roman" charset="0"/>
              </a:rPr>
              <a:t>	1.  Chemical</a:t>
            </a:r>
          </a:p>
          <a:p>
            <a:pPr>
              <a:tabLst>
                <a:tab pos="738188" algn="l"/>
              </a:tabLst>
            </a:pPr>
            <a:r>
              <a:rPr lang="en-US" dirty="0">
                <a:latin typeface="Times New Roman" charset="0"/>
              </a:rPr>
              <a:t>	2.  Transport</a:t>
            </a:r>
          </a:p>
          <a:p>
            <a:pPr>
              <a:tabLst>
                <a:tab pos="738188" algn="l"/>
              </a:tabLst>
            </a:pPr>
            <a:r>
              <a:rPr lang="en-US" dirty="0">
                <a:latin typeface="Times New Roman" charset="0"/>
              </a:rPr>
              <a:t>	3.  Mechanical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1148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44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B.  Energy coupling</a:t>
            </a:r>
          </a:p>
          <a:p>
            <a:pPr>
              <a:tabLst>
                <a:tab pos="687388" algn="l"/>
              </a:tabLst>
            </a:pPr>
            <a:r>
              <a:rPr lang="en-US">
                <a:latin typeface="Times New Roman" charset="0"/>
              </a:rPr>
              <a:t>	1.  </a:t>
            </a:r>
            <a:r>
              <a:rPr lang="en-US" dirty="0">
                <a:latin typeface="Times New Roman" charset="0"/>
              </a:rPr>
              <a:t>ATP is the coupler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09" grpId="1"/>
      <p:bldP spid="6" grpId="0"/>
      <p:bldP spid="7" grpId="0"/>
    </p:bldLst>
  </p:timing>
</p:sld>
</file>

<file path=ppt/theme/theme1.xml><?xml version="1.0" encoding="utf-8"?>
<a:theme xmlns:a="http://schemas.openxmlformats.org/drawingml/2006/main" name="Wood">
  <a:themeElements>
    <a:clrScheme name="Wood 2">
      <a:dk1>
        <a:srgbClr val="000000"/>
      </a:dk1>
      <a:lt1>
        <a:srgbClr val="B35A1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D6B5AB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Wood">
      <a:majorFont>
        <a:latin typeface="Times New Roman"/>
        <a:ea typeface="ＭＳ Ｐゴシック"/>
        <a:cs typeface="ＭＳ Ｐゴシック"/>
      </a:majorFont>
      <a:minorFont>
        <a:latin typeface="Times New Roman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Wood 1">
        <a:dk1>
          <a:srgbClr val="000000"/>
        </a:dk1>
        <a:lt1>
          <a:srgbClr val="B35A1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D6B5AB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2">
        <a:dk1>
          <a:srgbClr val="000000"/>
        </a:dk1>
        <a:lt1>
          <a:srgbClr val="B35A1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D6B5AB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ood 3">
        <a:dk1>
          <a:srgbClr val="000000"/>
        </a:dk1>
        <a:lt1>
          <a:srgbClr val="B35A1F"/>
        </a:lt1>
        <a:dk2>
          <a:srgbClr val="000000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D6B5AB"/>
        </a:accent3>
        <a:accent4>
          <a:srgbClr val="000000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2004:Templates:Presentations:Designs:Wood</Template>
  <TotalTime>609</TotalTime>
  <Words>227</Words>
  <Application>Microsoft Macintosh PowerPoint</Application>
  <PresentationFormat>On-screen Show (4:3)</PresentationFormat>
  <Paragraphs>272</Paragraphs>
  <Slides>23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Wood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31</cp:revision>
  <dcterms:created xsi:type="dcterms:W3CDTF">2009-08-27T04:03:49Z</dcterms:created>
  <dcterms:modified xsi:type="dcterms:W3CDTF">2011-09-02T13:52:24Z</dcterms:modified>
</cp:coreProperties>
</file>